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56" r:id="rId2"/>
    <p:sldId id="378" r:id="rId3"/>
    <p:sldId id="379" r:id="rId4"/>
    <p:sldId id="381" r:id="rId5"/>
    <p:sldId id="267" r:id="rId6"/>
    <p:sldId id="380" r:id="rId7"/>
    <p:sldId id="265" r:id="rId8"/>
    <p:sldId id="359" r:id="rId9"/>
    <p:sldId id="367" r:id="rId10"/>
    <p:sldId id="357" r:id="rId11"/>
    <p:sldId id="363" r:id="rId12"/>
    <p:sldId id="275" r:id="rId13"/>
    <p:sldId id="361" r:id="rId14"/>
    <p:sldId id="364" r:id="rId15"/>
    <p:sldId id="365" r:id="rId16"/>
    <p:sldId id="360" r:id="rId17"/>
    <p:sldId id="278" r:id="rId18"/>
    <p:sldId id="376" r:id="rId19"/>
    <p:sldId id="368" r:id="rId20"/>
    <p:sldId id="369" r:id="rId21"/>
    <p:sldId id="370" r:id="rId22"/>
    <p:sldId id="371" r:id="rId23"/>
    <p:sldId id="374" r:id="rId24"/>
    <p:sldId id="372" r:id="rId25"/>
    <p:sldId id="31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3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/>
              <a:t>Yerleştirme</a:t>
            </a:r>
            <a:r>
              <a:rPr lang="tr-TR" baseline="0" dirty="0"/>
              <a:t> Puanı Hesaplama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D9B-4853-877C-3569AFBF1AFD}"/>
              </c:ext>
            </c:extLst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9B-4853-877C-3569AFBF1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1359515" y="343515"/>
        <a:ext cx="1466890" cy="146689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3269595" y="343515"/>
        <a:ext cx="1466890" cy="146689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1359515" y="2253595"/>
        <a:ext cx="1466890" cy="146689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/>
            <a:t>II.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/>
            <a:t>% 60</a:t>
          </a:r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/>
            <a:t>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/>
            <a:t>% 40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0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459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is.osym.gov.tr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5 Oval"/>
          <p:cNvSpPr/>
          <p:nvPr/>
        </p:nvSpPr>
        <p:spPr>
          <a:xfrm>
            <a:off x="0" y="1837693"/>
            <a:ext cx="4011283" cy="397310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3731172" y="0"/>
            <a:ext cx="40044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YKS</a:t>
            </a: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364909" y="2581282"/>
            <a:ext cx="6003377" cy="2648607"/>
          </a:xfrm>
        </p:spPr>
        <p:txBody>
          <a:bodyPr>
            <a:normAutofit/>
          </a:bodyPr>
          <a:lstStyle/>
          <a:p>
            <a:pPr algn="ctr"/>
            <a:r>
              <a:rPr lang="tr-T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YÜKSEK ÖĞRETİM     KURUMLARI SINAVI</a:t>
            </a:r>
            <a:endParaRPr lang="tr-T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Metin kutusu 1"/>
          <p:cNvSpPr txBox="1"/>
          <p:nvPr/>
        </p:nvSpPr>
        <p:spPr>
          <a:xfrm>
            <a:off x="7176978" y="702707"/>
            <a:ext cx="637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4116"/>
            <a:ext cx="9144000" cy="1077218"/>
            <a:chOff x="-218536" y="-1183706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183706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>
            <p:extLst>
              <p:ext uri="{D42A27DB-BD31-4B8C-83A1-F6EECF244321}">
                <p14:modId xmlns:p14="http://schemas.microsoft.com/office/powerpoint/2010/main" val="3440573045"/>
              </p:ext>
            </p:extLst>
          </p:nvPr>
        </p:nvGraphicFramePr>
        <p:xfrm>
          <a:off x="655608" y="1310812"/>
          <a:ext cx="8126083" cy="4923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% 17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4">
                    <a:lumMod val="75000"/>
                  </a:schemeClr>
                </a:solidFill>
              </a:rPr>
              <a:t>% 17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</a:p>
            <a:p>
              <a:pPr algn="ctr"/>
              <a:r>
                <a:rPr lang="tr-TR" sz="2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8264" y="928407"/>
            <a:ext cx="7886700" cy="1325563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TYT PUANI İLE </a:t>
            </a:r>
            <a:r>
              <a:rPr lang="tr-TR" sz="3200" b="1" dirty="0" smtClean="0">
                <a:solidFill>
                  <a:srgbClr val="C00000"/>
                </a:solidFill>
              </a:rPr>
              <a:t>MSÜ </a:t>
            </a:r>
            <a:r>
              <a:rPr lang="tr-TR" sz="3200" b="1" dirty="0">
                <a:solidFill>
                  <a:srgbClr val="C00000"/>
                </a:solidFill>
              </a:rPr>
              <a:t>ve POLİS MESLEK </a:t>
            </a:r>
            <a:br>
              <a:rPr lang="tr-TR" sz="3200" b="1" dirty="0">
                <a:solidFill>
                  <a:srgbClr val="C00000"/>
                </a:solidFill>
              </a:rPr>
            </a:br>
            <a:r>
              <a:rPr lang="tr-TR" sz="3200" b="1" dirty="0">
                <a:solidFill>
                  <a:srgbClr val="C00000"/>
                </a:solidFill>
              </a:rPr>
              <a:t>YÜKSEKOKULU ÖN BAŞVURULARI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1873" y="2197553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tr-TR" sz="2600" dirty="0"/>
              <a:t>Astsubay Meslek Yüksekokulu seçim aşamasında kullanılacaktır. </a:t>
            </a:r>
          </a:p>
          <a:p>
            <a:pPr>
              <a:buFont typeface="Arial" charset="0"/>
              <a:buChar char="•"/>
            </a:pPr>
            <a:endParaRPr lang="tr-TR" sz="2600" dirty="0"/>
          </a:p>
          <a:p>
            <a:pPr>
              <a:buFont typeface="Arial" charset="0"/>
              <a:buChar char="•"/>
            </a:pPr>
            <a:r>
              <a:rPr lang="tr-TR" sz="2600" b="1" dirty="0">
                <a:solidFill>
                  <a:srgbClr val="FF0000"/>
                </a:solidFill>
              </a:rPr>
              <a:t>***Subaylık ve Astsubaylık ön başvuruları için adayların  Milli Savunma üniversitesi Sınavını (MSÜ) takip etmeleri gerekmektedir. ***</a:t>
            </a:r>
          </a:p>
          <a:p>
            <a:pPr>
              <a:buFont typeface="Arial" charset="0"/>
              <a:buChar char="•"/>
            </a:pPr>
            <a:endParaRPr lang="tr-TR" sz="2400" dirty="0"/>
          </a:p>
          <a:p>
            <a:r>
              <a:rPr lang="tr-TR" sz="2600" dirty="0"/>
              <a:t> </a:t>
            </a:r>
            <a:r>
              <a:rPr lang="tr-TR" sz="2600" dirty="0" smtClean="0"/>
              <a:t>PMO için </a:t>
            </a:r>
            <a:r>
              <a:rPr lang="tr-TR" sz="2400" dirty="0" smtClean="0"/>
              <a:t>ÖSYM tarafından </a:t>
            </a:r>
            <a:r>
              <a:rPr lang="tr-TR" sz="2400" dirty="0"/>
              <a:t>yapılacak olan üniversiteye giriş sınavından istenilen puanı almış olmak, Polis Akademisi Başkanlığınca yapılan Aday Değerlendirme ve Seçme Sınavında ve ÖSYM Başkanlığı tarafından yapılacak PMYO Sınavında başarılı olmak şartları aranmaktadır.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E552DDE-4448-46A6-A719-E28F59D765E8}"/>
              </a:ext>
            </a:extLst>
          </p:cNvPr>
          <p:cNvSpPr/>
          <p:nvPr/>
        </p:nvSpPr>
        <p:spPr>
          <a:xfrm>
            <a:off x="272038" y="526290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PUAN ORANLARI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xmlns="" id="{0D02BC23-406D-4308-AC28-C1377D18EEF4}"/>
              </a:ext>
            </a:extLst>
          </p:cNvPr>
          <p:cNvGrpSpPr/>
          <p:nvPr/>
        </p:nvGrpSpPr>
        <p:grpSpPr>
          <a:xfrm>
            <a:off x="0" y="-12319"/>
            <a:ext cx="9144000" cy="1077218"/>
            <a:chOff x="-218536" y="-1046798"/>
            <a:chExt cx="12192000" cy="1436291"/>
          </a:xfrm>
        </p:grpSpPr>
        <p:sp>
          <p:nvSpPr>
            <p:cNvPr id="8" name="TextBox 4">
              <a:extLst>
                <a:ext uri="{FF2B5EF4-FFF2-40B4-BE49-F238E27FC236}">
                  <a16:creationId xmlns:a16="http://schemas.microsoft.com/office/drawing/2014/main" xmlns="" id="{59ECDAE5-746C-4FC8-8767-76B4D11AF0E8}"/>
                </a:ext>
              </a:extLst>
            </p:cNvPr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xmlns="" id="{A41A16B8-481C-4461-B278-2921B0C51142}"/>
                </a:ext>
              </a:extLst>
            </p:cNvPr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1602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69998" y="1141502"/>
            <a:ext cx="2070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rgbClr val="FF0000"/>
                  </a:solidFill>
                </a:rPr>
                <a:t> </a:t>
              </a:r>
              <a:r>
                <a:rPr lang="tr-TR" sz="1400" b="1" dirty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SÖZEL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SAYISAL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DİL </a:t>
            </a:r>
          </a:p>
          <a:p>
            <a:pPr algn="ctr"/>
            <a:r>
              <a:rPr lang="tr-TR" sz="2800" b="1" dirty="0"/>
              <a:t>PUANI</a:t>
            </a:r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>
                    <a:solidFill>
                      <a:srgbClr val="FFFF00"/>
                    </a:solidFill>
                  </a:rPr>
                  <a:t> </a:t>
                </a:r>
                <a:endParaRPr lang="tr-TR" sz="1000" b="1" dirty="0">
                  <a:solidFill>
                    <a:srgbClr val="FFFF00"/>
                  </a:solidFill>
                </a:endParaRPr>
              </a:p>
              <a:p>
                <a:r>
                  <a:rPr lang="tr-TR" sz="1300" b="1" dirty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 30</a:t>
                </a:r>
                <a:endParaRPr lang="tr-TR" sz="1600" b="1" dirty="0">
                  <a:solidFill>
                    <a:srgbClr val="FFFF00"/>
                  </a:solidFill>
                </a:endParaRPr>
              </a:p>
              <a:p>
                <a:r>
                  <a:rPr lang="tr-TR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>
                  <a:solidFill>
                    <a:schemeClr val="bg1"/>
                  </a:solidFill>
                </a:rPr>
                <a:t>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41180" y="-78233"/>
            <a:ext cx="9144000" cy="1077218"/>
            <a:chOff x="16807" y="-1151109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16807" y="-1151109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33353" y="177798"/>
          <a:ext cx="8848728" cy="30018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73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37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10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413947">
                <a:tc gridSpan="1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SÖZEL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839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345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Puan Türü</a:t>
                      </a:r>
                      <a:endParaRPr lang="tr-TR" sz="11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Türkçe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Temel  Matematik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Fen Bilimleri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Sosyal Bilimler</a:t>
                      </a:r>
                      <a:endParaRPr lang="tr-TR" sz="11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Türk Dili ve Edebiyatı- Sosyal Bilimler-1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Sosyal Bilimler-2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344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Türk Dili ve Edebiyatı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Tarih-1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/>
                        <a:t>Coğ</a:t>
                      </a:r>
                      <a:r>
                        <a:rPr lang="tr-TR" sz="1100" dirty="0"/>
                        <a:t>.-1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Tarih-2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/>
                        <a:t>Coğ</a:t>
                      </a:r>
                      <a:r>
                        <a:rPr lang="tr-TR" sz="1100" dirty="0"/>
                        <a:t>.-2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Felsefe Grubu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DİKAB</a:t>
                      </a:r>
                      <a:endParaRPr lang="tr-TR" sz="11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/>
                        <a:t>Sözel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33346" y="3778250"/>
          <a:ext cx="8851165" cy="2372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3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/>
                        <a:t>SAYISAL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Matematik 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Fen Bilimleri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Fizik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Kimya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Biyoloji</a:t>
                      </a:r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Sayısal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7780" y="3378199"/>
          <a:ext cx="8595978" cy="26710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32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0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46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26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26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326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3947">
                <a:tc gridSpan="6"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DİL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</a:rPr>
                        <a:t>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8391"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Yabancı Dil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0772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Türkçe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Temel  Matematik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Fen Bilimleri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Sosyal Bilimler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Yabancı Dil</a:t>
                      </a:r>
                      <a:endParaRPr lang="tr-T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/>
                        <a:t>DİL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292835" y="258873"/>
          <a:ext cx="8851165" cy="2788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3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/>
                        <a:t>EŞİT AĞIRLIK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Matematik </a:t>
                      </a:r>
                      <a:endParaRPr lang="tr-TR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 Dili ve Edebiyatı-Sosyal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 Dili ve Edebiyatı 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Tarih-1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Coğrafya-1 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Adayın, Yerleşmeyi Hedeflediği Programın Puan Türleri</a:t>
                      </a:r>
                      <a:r>
                        <a:rPr lang="tr-TR" baseline="0" dirty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/>
                        <a:t>ALAN YETERLİLİK TESTLERİ </a:t>
                      </a:r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Türk Dili ve Edebiyatı- Sosyal Bilimler-1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Sosyal Bilimler-2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 Matematik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Fen Bilimleri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Sayısal + Eşit Ağırlık  Puanı</a:t>
                      </a:r>
                      <a:r>
                        <a:rPr lang="tr-TR" baseline="0" dirty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PUAN TÜRLERİ İÇİN</a:t>
              </a:r>
              <a:endPara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120047"/>
            <a:ext cx="9144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PUANIN HESAPLANABİLMESİ İÇİN</a:t>
            </a:r>
          </a:p>
          <a:p>
            <a:pPr algn="ctr"/>
            <a:r>
              <a:rPr lang="tr-T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EN AZ KAÇNET YAPMAK GEREKİR?</a:t>
            </a:r>
            <a:endParaRPr lang="tr-TR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</p:txBody>
      </p:sp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784880"/>
              </p:ext>
            </p:extLst>
          </p:nvPr>
        </p:nvGraphicFramePr>
        <p:xfrm>
          <a:off x="759679" y="1265482"/>
          <a:ext cx="7772400" cy="7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2590800"/>
                <a:gridCol w="2590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4000" b="1" cap="none" spc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</a:rPr>
                        <a:t>TYT</a:t>
                      </a:r>
                      <a:endParaRPr lang="tr-TR" sz="4000" b="1" cap="none" spc="0" dirty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pattFill prst="pct50">
                          <a:fgClr>
                            <a:schemeClr val="accent1"/>
                          </a:fgClr>
                          <a:bgClr>
                            <a:schemeClr val="accent1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dist="38100" dir="2640000" algn="bl" rotWithShape="0">
                            <a:schemeClr val="accent1"/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Türkçe Testi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Temel Matematik Testi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2 testin en az birinden ham puanı       </a:t>
                      </a:r>
                      <a:r>
                        <a:rPr lang="tr-TR" b="1" dirty="0" smtClean="0"/>
                        <a:t>0,5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Resim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43" y="1672525"/>
            <a:ext cx="390934" cy="390934"/>
          </a:xfrm>
          <a:prstGeom prst="rect">
            <a:avLst/>
          </a:prstGeom>
        </p:spPr>
      </p:pic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854227"/>
              </p:ext>
            </p:extLst>
          </p:nvPr>
        </p:nvGraphicFramePr>
        <p:xfrm>
          <a:off x="759679" y="2129039"/>
          <a:ext cx="77724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2590800"/>
                <a:gridCol w="2590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4000" b="1" cap="none" spc="0" baseline="0" dirty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SAYISAL</a:t>
                      </a:r>
                      <a:endParaRPr lang="tr-TR" sz="4000" b="1" cap="none" spc="0" dirty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Matematik Testi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Fen Bilimleri Testi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2 testin en az birinden ham puanı       </a:t>
                      </a:r>
                      <a:r>
                        <a:rPr lang="tr-TR" b="1" dirty="0" smtClean="0"/>
                        <a:t>0,5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066898"/>
              </p:ext>
            </p:extLst>
          </p:nvPr>
        </p:nvGraphicFramePr>
        <p:xfrm>
          <a:off x="759679" y="2996829"/>
          <a:ext cx="777240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2590800"/>
                <a:gridCol w="2590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b="1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</a:rPr>
                        <a:t>EŞİT AĞIRLIK</a:t>
                      </a:r>
                      <a:endParaRPr lang="tr-TR" sz="36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Matematik Testi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Türk Dili ve Edebiyatı-Sosyal Bilimler-1 Testi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2 testin en az birinden ham puanı       </a:t>
                      </a:r>
                      <a:r>
                        <a:rPr lang="tr-TR" b="1" dirty="0" smtClean="0"/>
                        <a:t>0,5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o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512064"/>
              </p:ext>
            </p:extLst>
          </p:nvPr>
        </p:nvGraphicFramePr>
        <p:xfrm>
          <a:off x="759679" y="4185266"/>
          <a:ext cx="777240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2590800"/>
                <a:gridCol w="2590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4000" b="1" cap="none" spc="0" baseline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</a:rPr>
                        <a:t>SÖZEL</a:t>
                      </a:r>
                      <a:endParaRPr lang="tr-TR" sz="4000" b="1" cap="none" spc="0" dirty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dist="38100" dir="2640000" algn="bl" rotWithShape="0">
                            <a:schemeClr val="accent1"/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Türk Dili ve Edebiyatı-Sosyal Bilimler-1 Testi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Sosyal Bilimler-2 Testi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2 testin en az birinden ham puanı       </a:t>
                      </a:r>
                      <a:r>
                        <a:rPr lang="tr-TR" b="1" dirty="0" smtClean="0"/>
                        <a:t>0,5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o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777740"/>
              </p:ext>
            </p:extLst>
          </p:nvPr>
        </p:nvGraphicFramePr>
        <p:xfrm>
          <a:off x="759679" y="5313872"/>
          <a:ext cx="7772400" cy="793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5181600"/>
              </a:tblGrid>
              <a:tr h="422694">
                <a:tc rowSpan="2">
                  <a:txBody>
                    <a:bodyPr/>
                    <a:lstStyle/>
                    <a:p>
                      <a:pPr algn="ctr"/>
                      <a:r>
                        <a:rPr lang="tr-TR" sz="4000" b="1" cap="none" spc="0" baseline="0" dirty="0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DİL</a:t>
                      </a:r>
                      <a:endParaRPr lang="tr-TR" sz="40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Yabancı Dil Testi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2 testin en az birinden ham puanı       </a:t>
                      </a:r>
                      <a:r>
                        <a:rPr lang="tr-TR" b="1" dirty="0" smtClean="0"/>
                        <a:t>0,5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3" name="Resi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01" y="2530773"/>
            <a:ext cx="390934" cy="390934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56" y="3660500"/>
            <a:ext cx="390934" cy="390934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43" y="4951333"/>
            <a:ext cx="390934" cy="390934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43" y="5728821"/>
            <a:ext cx="390934" cy="390934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759679" y="6183143"/>
            <a:ext cx="806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Not: Sayısal, Eşit Ağırlık, Sözel ve Dil puanının hesaplanabilmesi için TYT puanının hesaplanması gerekir.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5662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120047"/>
            <a:ext cx="9144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dirty="0"/>
              <a:t>Yükseköğretim Programlarına Başvurabilmek İçin En Az Kaç Puan Almak Gerekir?</a:t>
            </a:r>
            <a:endParaRPr lang="tr-TR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67236"/>
              </p:ext>
            </p:extLst>
          </p:nvPr>
        </p:nvGraphicFramePr>
        <p:xfrm>
          <a:off x="155275" y="1397000"/>
          <a:ext cx="8747571" cy="40690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556959"/>
                <a:gridCol w="1182792"/>
                <a:gridCol w="3007820"/>
              </a:tblGrid>
              <a:tr h="55585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Yükseköğretim Programının Türü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İlgili Puan Türleri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Puan/Başarı Sırası Koşulu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555856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Ön lisans programlarını tercih edebilmek için</a:t>
                      </a:r>
                      <a:endParaRPr lang="tr-TR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sınav puanının hesaplanmış olması gerekmektedir. 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56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Özel yetenek gerektiren lisans programlarına ön kayıt yaptırabilmek için </a:t>
                      </a:r>
                      <a:r>
                        <a:rPr lang="tr-TR" sz="1050" i="1" dirty="0" smtClean="0"/>
                        <a:t>(Devlet Konservatuvarlarının / Konservatuvarların lise devresi mezunlarının Konservatuvarların lisans devresine yerleştirilmesinde merkezî sınav puanı aranmaz.)</a:t>
                      </a:r>
                      <a:endParaRPr lang="tr-TR" sz="1050" i="1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sınav puanının hesaplanmış olması gerekmektedir. * 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56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Merkezi yerleştirme yapılan lisans programlarını tercih edebilmek için</a:t>
                      </a:r>
                      <a:endParaRPr lang="tr-TR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İlgili puan türünde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İlgili puan türünde sınav puanının hesaplanmış olması gerekmektedir.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56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Özel yetenek gerektiren öğretmenlik programlarına ön kayıt yaptırabilmek için</a:t>
                      </a:r>
                      <a:endParaRPr lang="tr-TR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En düşük 800 bininci (800.000)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55274" y="5686845"/>
            <a:ext cx="87475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* Bu programlara en az kaç puan almış adayların başvurabileceklerine ilgili yükseköğretim kurumunca karar verilerek, ilgili yükseköğretim kurumunca basın-yayın organlarıyla adaylara duyurulacaktır.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9752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SAYISAL </a:t>
            </a:r>
            <a:r>
              <a: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Tıp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Beslenme ve Diyetetik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Bilgisayar ve Yazılım Mühendisliği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Dil ve Konuşma Terapisi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Dijital Oyun Tasarımı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Diş Hekimliği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Eczacılık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/>
                        <a:t>Ergoterapi</a:t>
                      </a:r>
                      <a:r>
                        <a:rPr lang="tr-TR" dirty="0"/>
                        <a:t> (Fakülte, Yüksek kul)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Fizyoterapi ve Rehabilitasyon (Fakülte-Yüksek Okul)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Genetik ve </a:t>
                      </a:r>
                      <a:r>
                        <a:rPr lang="tr-TR" dirty="0" err="1"/>
                        <a:t>Biyomühendislik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Hemşirelik (Fakülte)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İç 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Kentsel Tasarım ve Peyzaj Mimarlığı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Moleküler Biyoloji ve Genetik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5291125" y="3113959"/>
            <a:ext cx="2448925" cy="2425960"/>
          </a:xfrm>
          <a:prstGeom prst="ellipse">
            <a:avLst/>
          </a:prstGeom>
          <a:solidFill>
            <a:srgbClr val="F4992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441615" y="1461119"/>
            <a:ext cx="8260769" cy="3902491"/>
            <a:chOff x="5271422" y="-726840"/>
            <a:chExt cx="8260769" cy="3902491"/>
          </a:xfrm>
        </p:grpSpPr>
        <p:sp>
          <p:nvSpPr>
            <p:cNvPr id="7" name="Rectangle 6"/>
            <p:cNvSpPr/>
            <p:nvPr/>
          </p:nvSpPr>
          <p:spPr>
            <a:xfrm>
              <a:off x="5271422" y="2287457"/>
              <a:ext cx="74014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en-US" sz="2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58599" y="-726840"/>
              <a:ext cx="437359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400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SINAV BAŞVURULARI</a:t>
              </a:r>
              <a:endParaRPr lang="en-US" sz="4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0221316" y="1083936"/>
              <a:ext cx="2216989" cy="2091715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schemeClr val="tx1"/>
                  </a:solidFill>
                </a:rPr>
                <a:t>Belli Değil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BAŞVURULAR</a:t>
            </a:r>
            <a:endParaRPr lang="tr-T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096"/>
            <a:ext cx="4277987" cy="427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6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Hukuk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Çocuk Gelişimi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Hizmet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Grafik Tasarım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Siyaset Bilimi ve 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İç Mimarlık ve Çevre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Bankacılık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İktisadi ve İdari Bilimler Programları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İşletme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Uluslararası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Moda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Psikoloji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Rehberlik ve Psikolojik Danışmanlık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Sınıf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Animasyon ve Oyun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Çizgi Film ve Animasyon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Halkla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İlahiyat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Okul Öncesi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Özel Eğitim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Radyo, Televizyon ve Sinema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Rekreasyon Yönetimi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Sinema ve Televizyon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Bilgiler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Türkçe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Tarih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Medya ve İletişim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İslam ve Din Bilimleri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Gastronomi ve Mutfak Sanatları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/>
            </a:p>
            <a:p>
              <a:pPr algn="ctr"/>
              <a:endParaRPr lang="tr-TR" sz="135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125 </a:t>
              </a:r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2" y="1580530"/>
            <a:ext cx="3019647" cy="30302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ECZACILIK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517759" y="3444949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80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41" name="40 Grup"/>
          <p:cNvGrpSpPr/>
          <p:nvPr/>
        </p:nvGrpSpPr>
        <p:grpSpPr>
          <a:xfrm>
            <a:off x="427588" y="1307805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430539" y="1154559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196265" y="1143926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9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OYP PUANI NASIL HESAPLANIR?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8958" y="2073349"/>
            <a:ext cx="4316819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040373" y="3555667"/>
            <a:ext cx="4253023" cy="5486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Sunumumuz bitmiştir.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2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2790" y="1735008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AĞAÇ DALINA ULAŞABİLMEK İÇİN GÖKYÜZÜNÜ                     		HEDEFLEMELİSİN </a:t>
            </a:r>
            <a:r>
              <a:rPr lang="tr-T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 </a:t>
            </a:r>
          </a:p>
          <a:p>
            <a:pPr marL="0" indent="0">
              <a:buNone/>
            </a:pPr>
            <a:endParaRPr lang="tr-T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tr-TR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tr-T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		</a:t>
            </a:r>
            <a:r>
              <a:rPr lang="tr-TR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tr-T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Wingdings" panose="05000000000000000000" pitchFamily="2" charset="2"/>
              </a:rPr>
              <a:t>        SÜMEYYE BALCIOĞLU</a:t>
            </a:r>
          </a:p>
          <a:p>
            <a:pPr marL="0" indent="0">
              <a:buNone/>
            </a:pPr>
            <a:r>
              <a:rPr lang="tr-TR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Wingdings" panose="05000000000000000000" pitchFamily="2" charset="2"/>
              </a:rPr>
              <a:t>	</a:t>
            </a:r>
            <a:r>
              <a:rPr lang="tr-T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Wingdings" panose="05000000000000000000" pitchFamily="2" charset="2"/>
              </a:rPr>
              <a:t>	Psikolojik Danışma ve Rehberlik Servisi</a:t>
            </a:r>
            <a:endParaRPr lang="tr-TR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BAŞVURULAR</a:t>
            </a:r>
            <a:endParaRPr lang="tr-T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120" y="1105829"/>
            <a:ext cx="4028880" cy="569932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24568" y="2484407"/>
            <a:ext cx="44897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Başvurular </a:t>
            </a:r>
            <a:r>
              <a:rPr lang="tr-TR" sz="3200" dirty="0"/>
              <a:t>bireysel olarak </a:t>
            </a:r>
            <a:r>
              <a:rPr lang="tr-TR" sz="3200" dirty="0">
                <a:hlinkClick r:id="rId3"/>
              </a:rPr>
              <a:t>https://ais.osym.gov.tr</a:t>
            </a:r>
            <a:r>
              <a:rPr lang="tr-TR" sz="3200" dirty="0" smtClean="0">
                <a:hlinkClick r:id="rId3"/>
              </a:rPr>
              <a:t>/</a:t>
            </a:r>
            <a:r>
              <a:rPr lang="tr-TR" sz="3200" dirty="0" smtClean="0"/>
              <a:t> adresinden ve ÖSYM başvuru merkezlerinden yapılabilecek.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9442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SINAV ÜCRETİ</a:t>
            </a:r>
            <a:endParaRPr lang="tr-TR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65" y="2162932"/>
            <a:ext cx="2716528" cy="3673647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962772" y="3221931"/>
            <a:ext cx="4552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3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r>
              <a:rPr lang="tr-TR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TL</a:t>
            </a:r>
            <a:endParaRPr lang="tr-TR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347712" y="3163824"/>
            <a:ext cx="424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HER OTURUM İÇİN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5918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094370"/>
              <a:chOff x="4574925" y="3119447"/>
              <a:chExt cx="1786926" cy="10943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567486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3" y="1783847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>
                <a:solidFill>
                  <a:srgbClr val="FFFF00"/>
                </a:solidFill>
              </a:rPr>
              <a:t>3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oturum 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343955" y="4737542"/>
            <a:ext cx="2168783" cy="15160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Haziran Pazar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90532" y="2923784"/>
            <a:ext cx="2222206" cy="144889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Haziran Pazar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290532" y="1247357"/>
            <a:ext cx="2009552" cy="126752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Haziran Cumartesi</a:t>
            </a:r>
            <a:endParaRPr lang="tr-T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219" y="1560776"/>
            <a:ext cx="2365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588795" y="3227199"/>
            <a:ext cx="1942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588794" y="4851273"/>
            <a:ext cx="19428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DİL</a:t>
            </a:r>
          </a:p>
          <a:p>
            <a:pPr algn="ctr"/>
            <a:r>
              <a:rPr lang="tr-TR" sz="2400" dirty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24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228045" y="3878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SINAV TAKVİMİ</a:t>
            </a:r>
            <a:endParaRPr lang="tr-TR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Ok: Sağ 1">
            <a:extLst>
              <a:ext uri="{FF2B5EF4-FFF2-40B4-BE49-F238E27FC236}">
                <a16:creationId xmlns:a16="http://schemas.microsoft.com/office/drawing/2014/main" xmlns="" id="{5126B77D-3D46-4683-96AC-5CCE6FE34659}"/>
              </a:ext>
            </a:extLst>
          </p:cNvPr>
          <p:cNvSpPr/>
          <p:nvPr/>
        </p:nvSpPr>
        <p:spPr>
          <a:xfrm>
            <a:off x="3083629" y="1641086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xmlns="" id="{3BADFBAE-7126-434B-B46D-3B131FDAF285}"/>
              </a:ext>
            </a:extLst>
          </p:cNvPr>
          <p:cNvSpPr/>
          <p:nvPr/>
        </p:nvSpPr>
        <p:spPr>
          <a:xfrm>
            <a:off x="3083630" y="3258446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xmlns="" id="{FEFC8B3A-76F2-47EE-AFFE-C747C4C938A0}"/>
              </a:ext>
            </a:extLst>
          </p:cNvPr>
          <p:cNvSpPr/>
          <p:nvPr/>
        </p:nvSpPr>
        <p:spPr>
          <a:xfrm>
            <a:off x="3083630" y="5119433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0DD29760-76AD-4922-ADD4-C2596A4F3B5A}"/>
              </a:ext>
            </a:extLst>
          </p:cNvPr>
          <p:cNvSpPr txBox="1"/>
          <p:nvPr/>
        </p:nvSpPr>
        <p:spPr>
          <a:xfrm>
            <a:off x="7507094" y="1550113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10.15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0D258C5A-3EA5-4DA2-BF99-527A16C9E6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38" y="1419819"/>
            <a:ext cx="888671" cy="888671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xmlns="" id="{47EA6540-E636-499B-B843-0DA8B934B8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79" y="3227199"/>
            <a:ext cx="888671" cy="888671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xmlns="" id="{FE950A8D-3018-4E31-8B3A-5E734B8EA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23" y="5034579"/>
            <a:ext cx="888671" cy="888671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xmlns="" id="{61DFF9B2-B56B-41F9-8DD3-3052522D3CAA}"/>
              </a:ext>
            </a:extLst>
          </p:cNvPr>
          <p:cNvSpPr txBox="1"/>
          <p:nvPr/>
        </p:nvSpPr>
        <p:spPr>
          <a:xfrm>
            <a:off x="7507094" y="3369576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10.15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xmlns="" id="{ACF981F8-B2DC-4B54-9D73-455B62C83021}"/>
              </a:ext>
            </a:extLst>
          </p:cNvPr>
          <p:cNvSpPr txBox="1"/>
          <p:nvPr/>
        </p:nvSpPr>
        <p:spPr>
          <a:xfrm>
            <a:off x="7507094" y="5155487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15.45</a:t>
            </a:r>
          </a:p>
        </p:txBody>
      </p:sp>
    </p:spTree>
    <p:extLst>
      <p:ext uri="{BB962C8B-B14F-4D97-AF65-F5344CB8AC3E}">
        <p14:creationId xmlns:p14="http://schemas.microsoft.com/office/powerpoint/2010/main" val="247769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2" grpId="0"/>
      <p:bldP spid="23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</a:t>
              </a:r>
              <a:r>
                <a:rPr lang="tr-TR" sz="4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ebas Neue" panose="020B0606020202050201" pitchFamily="34" charset="0"/>
                </a:rPr>
                <a:t> TYT SORU SAYILARI</a:t>
              </a:r>
            </a:p>
            <a:p>
              <a:pPr algn="ctr"/>
              <a:endPara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905814" y="134523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667199" y="1122140"/>
            <a:ext cx="1819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accent1">
                    <a:lumMod val="75000"/>
                  </a:schemeClr>
                </a:solidFill>
              </a:rPr>
              <a:t>Türkçe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17542" y="1094058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95686" y="2204956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04848" y="3434351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60064" y="4892196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274402" y="5586903"/>
            <a:ext cx="2604836" cy="1000663"/>
            <a:chOff x="6455185" y="3940592"/>
            <a:chExt cx="2423681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9" y="3940592"/>
              <a:ext cx="1807980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5" y="3967143"/>
              <a:ext cx="242368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</a:t>
              </a:r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</a:t>
              </a:r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</a:t>
              </a:r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A.B.  :5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</a:t>
              </a:r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</a:t>
              </a:r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</a:t>
              </a:r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</a:t>
              </a:r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7661" y="5004026"/>
            <a:ext cx="316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</a:rPr>
              <a:t>Sosyal Bilimler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699" y="2276633"/>
            <a:ext cx="236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2">
                    <a:lumMod val="75000"/>
                  </a:schemeClr>
                </a:solidFill>
              </a:rPr>
              <a:t>Matematik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268088" y="4058076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3795" y="3510671"/>
            <a:ext cx="2963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3">
                    <a:lumMod val="50000"/>
                  </a:schemeClr>
                </a:solidFill>
              </a:rPr>
              <a:t>Fen Bilimleri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32599" y="1122140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837598" y="6226362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4836695" y="2568704"/>
            <a:ext cx="2389517" cy="1830758"/>
            <a:chOff x="2568811" y="1201121"/>
            <a:chExt cx="2389517" cy="1830758"/>
          </a:xfrm>
        </p:grpSpPr>
        <p:sp>
          <p:nvSpPr>
            <p:cNvPr id="31" name="30 Metin kutusu"/>
            <p:cNvSpPr txBox="1"/>
            <p:nvPr/>
          </p:nvSpPr>
          <p:spPr>
            <a:xfrm>
              <a:off x="2568811" y="1201121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2797759" y="2108549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/>
                <a:t>Soru</a:t>
              </a:r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915158" y="2715029"/>
            <a:ext cx="2389517" cy="1716354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165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/>
                <a:t>Dakika</a:t>
              </a:r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/>
              <a:t>160</a:t>
            </a: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 Bk" pitchFamily="2" charset="0"/>
              </a:rPr>
              <a:t>DİL SINAVI</a:t>
            </a:r>
            <a:endParaRPr lang="tr-TR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5" name="Grup 4"/>
          <p:cNvGrpSpPr/>
          <p:nvPr/>
        </p:nvGrpSpPr>
        <p:grpSpPr>
          <a:xfrm>
            <a:off x="3391786" y="2197505"/>
            <a:ext cx="4008474" cy="871870"/>
            <a:chOff x="3391786" y="2197505"/>
            <a:chExt cx="4008474" cy="871870"/>
          </a:xfrm>
        </p:grpSpPr>
        <p:sp>
          <p:nvSpPr>
            <p:cNvPr id="19" name="18 Yuvarlatılmış Dikdörtgen"/>
            <p:cNvSpPr/>
            <p:nvPr/>
          </p:nvSpPr>
          <p:spPr>
            <a:xfrm>
              <a:off x="3391786" y="2197505"/>
              <a:ext cx="4008474" cy="8718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/>
                <a:t>Soru Sayısı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145620" y="2229403"/>
              <a:ext cx="1117304" cy="8399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80</a:t>
              </a:r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3391786" y="3661145"/>
            <a:ext cx="4646428" cy="873752"/>
            <a:chOff x="3391786" y="3661145"/>
            <a:chExt cx="4646428" cy="873752"/>
          </a:xfrm>
        </p:grpSpPr>
        <p:sp>
          <p:nvSpPr>
            <p:cNvPr id="21" name="20 Yuvarlatılmış Dikdörtgen"/>
            <p:cNvSpPr/>
            <p:nvPr/>
          </p:nvSpPr>
          <p:spPr>
            <a:xfrm>
              <a:off x="3391786" y="3661145"/>
              <a:ext cx="4646428" cy="8718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/>
                <a:t>Sınav Süresi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583325" y="3661145"/>
              <a:ext cx="1316666" cy="87375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120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1656</TotalTime>
  <Words>1093</Words>
  <Application>Microsoft Office PowerPoint</Application>
  <PresentationFormat>Ekran Gösterisi (4:3)</PresentationFormat>
  <Paragraphs>391</Paragraphs>
  <Slides>25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4" baseType="lpstr">
      <vt:lpstr>Adobe Heiti Std R</vt:lpstr>
      <vt:lpstr>Arial</vt:lpstr>
      <vt:lpstr>Arial Black</vt:lpstr>
      <vt:lpstr>Bebas Neue</vt:lpstr>
      <vt:lpstr>Calibri</vt:lpstr>
      <vt:lpstr>Calibri Light</vt:lpstr>
      <vt:lpstr>Roboto Bk</vt:lpstr>
      <vt:lpstr>Wingdings</vt:lpstr>
      <vt:lpstr>Office Theme</vt:lpstr>
      <vt:lpstr>YÜKSEK ÖĞRETİM     KURUMLARI SINAVI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TYT PUANI İLE MSÜ ve POLİS MESLEK  YÜKSEKOKULU ÖN BAŞVURULARI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lenovo1</cp:lastModifiedBy>
  <cp:revision>136</cp:revision>
  <dcterms:created xsi:type="dcterms:W3CDTF">2015-11-06T18:34:53Z</dcterms:created>
  <dcterms:modified xsi:type="dcterms:W3CDTF">2023-10-26T09:29:28Z</dcterms:modified>
</cp:coreProperties>
</file>